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57" r:id="rId3"/>
    <p:sldId id="260" r:id="rId4"/>
    <p:sldId id="259" r:id="rId5"/>
    <p:sldId id="285" r:id="rId6"/>
    <p:sldId id="289" r:id="rId7"/>
    <p:sldId id="261" r:id="rId8"/>
    <p:sldId id="265" r:id="rId9"/>
    <p:sldId id="287" r:id="rId10"/>
    <p:sldId id="290" r:id="rId11"/>
    <p:sldId id="291" r:id="rId12"/>
    <p:sldId id="288" r:id="rId13"/>
    <p:sldId id="292" r:id="rId14"/>
    <p:sldId id="286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Helvetica Neue Light" panose="020B060402020202020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lack" panose="00000A00000000000000" pitchFamily="2" charset="0"/>
      <p:bold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Montserrat Medium" panose="00000600000000000000" pitchFamily="2" charset="0"/>
      <p:regular r:id="rId33"/>
      <p:italic r:id="rId34"/>
    </p:embeddedFont>
    <p:embeddedFont>
      <p:font typeface="Montserrat SemiBold" panose="00000700000000000000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Light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553">
          <p15:clr>
            <a:srgbClr val="9AA0A6"/>
          </p15:clr>
        </p15:guide>
        <p15:guide id="2" pos="4207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79ECAE-B02B-4D39-B3E3-35D36D9BF262}">
  <a:tblStyle styleId="{D479ECAE-B02B-4D39-B3E3-35D36D9BF26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pos="1553"/>
        <p:guide pos="4207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font" Target="fonts/font3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4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2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833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64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670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31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00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5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95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4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6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0">
  <p:cSld name="TITLE_AND_BODY_10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9AD4C"/>
          </p15:clr>
        </p15:guide>
        <p15:guide id="2" orient="horz" pos="227">
          <p15:clr>
            <a:srgbClr val="F9AD4C"/>
          </p15:clr>
        </p15:guide>
        <p15:guide id="3" orient="horz" pos="2948">
          <p15:clr>
            <a:srgbClr val="F9AD4C"/>
          </p15:clr>
        </p15:guide>
        <p15:guide id="4" pos="5420">
          <p15:clr>
            <a:srgbClr val="F9AD4C"/>
          </p15:clr>
        </p15:guide>
        <p15:guide id="5" pos="2707">
          <p15:clr>
            <a:srgbClr val="F9AD4C"/>
          </p15:clr>
        </p15:guide>
        <p15:guide id="6" pos="3053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1">
  <p:cSld name="TITLE_AND_BODY_1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3">
  <p:cSld name="TITLE_AND_BODY_1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AND_BODY_7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1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">
  <p:cSld name="CUSTOM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">
  <p:cSld name="CUSTOM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 2">
  <p:cSld name="TITLE_AND_BODY_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1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25;p10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1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▸"/>
              <a:defRPr sz="9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 Light"/>
              <a:buChar char="▹"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SemiBold"/>
              <a:buChar char="▸"/>
              <a:defRPr sz="7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 Light"/>
              <a:buChar char="▹"/>
              <a:defRPr sz="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 Light"/>
              <a:buChar char="▸"/>
              <a:defRPr sz="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 Light"/>
              <a:buChar char="▸"/>
              <a:defRPr sz="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  <p:sp>
        <p:nvSpPr>
          <p:cNvPr id="29" name="Google Shape;29;p10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az-Latn"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sz="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BD5A32-534D-00A3-962E-EF013F3028B9}"/>
              </a:ext>
            </a:extLst>
          </p:cNvPr>
          <p:cNvGrpSpPr/>
          <p:nvPr/>
        </p:nvGrpSpPr>
        <p:grpSpPr>
          <a:xfrm>
            <a:off x="169212" y="1702806"/>
            <a:ext cx="4233575" cy="2029139"/>
            <a:chOff x="180000" y="1261347"/>
            <a:chExt cx="4233575" cy="2029139"/>
          </a:xfrm>
        </p:grpSpPr>
        <p:sp>
          <p:nvSpPr>
            <p:cNvPr id="77" name="Google Shape;77;p21"/>
            <p:cNvSpPr txBox="1"/>
            <p:nvPr/>
          </p:nvSpPr>
          <p:spPr>
            <a:xfrm>
              <a:off x="180000" y="1261347"/>
              <a:ext cx="4212000" cy="188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000" b="0" i="1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az-Latn-AZ" sz="32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Gülzar Aydəmirova</a:t>
              </a:r>
              <a:endParaRPr sz="1000" b="0" i="1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8" name="Google Shape;78;p21"/>
            <p:cNvSpPr txBox="1"/>
            <p:nvPr/>
          </p:nvSpPr>
          <p:spPr>
            <a:xfrm>
              <a:off x="201575" y="1478575"/>
              <a:ext cx="42120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az-Latn-AZ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Salamlar! Mən</a:t>
              </a: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9" name="Google Shape;79;p21"/>
            <p:cNvSpPr txBox="1"/>
            <p:nvPr/>
          </p:nvSpPr>
          <p:spPr>
            <a:xfrm>
              <a:off x="201575" y="2671886"/>
              <a:ext cx="4212000" cy="61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az-Latn-AZ" sz="1800" b="0" i="0">
                  <a:solidFill>
                    <a:srgbClr val="FFFFFF"/>
                  </a:solidFill>
                  <a:effectLst/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</a:rPr>
                <a:t>Sizə React layihəmin qısa məzmununu təqdim edəcəm </a:t>
              </a:r>
              <a:r>
                <a:rPr lang="az-Latn-AZ" sz="1800" b="0" i="0">
                  <a:solidFill>
                    <a:srgbClr val="FFFFFF"/>
                  </a:solidFill>
                  <a:effectLst/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  <a:sym typeface="Wingdings" panose="05000000000000000000" pitchFamily="2" charset="2"/>
                </a:rPr>
                <a:t></a:t>
              </a:r>
              <a:endParaRPr lang="az-Latn-AZ" sz="1800" b="0" i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endParaRPr>
            </a:p>
          </p:txBody>
        </p:sp>
      </p:grpSp>
      <p:pic>
        <p:nvPicPr>
          <p:cNvPr id="80" name="Google Shape;8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360000"/>
            <a:ext cx="1055500" cy="2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E8A56A4-695B-0C0E-445C-EBEC4CB42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452" y="48987"/>
            <a:ext cx="1343179" cy="1195221"/>
          </a:xfrm>
          <a:prstGeom prst="rect">
            <a:avLst/>
          </a:prstGeom>
        </p:spPr>
      </p:pic>
      <p:pic>
        <p:nvPicPr>
          <p:cNvPr id="7" name="Picture 6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B3888739-D7B1-802C-8FE7-46711DE91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649" y="1552866"/>
            <a:ext cx="3918784" cy="203776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684C818-F8AC-9F3E-5CD8-B85DDBF53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249" y="3731945"/>
            <a:ext cx="1729239" cy="12938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31AF7-E31C-AF20-8C31-28E6B062C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76" t="-155" r="1115" b="57933"/>
          <a:stretch/>
        </p:blipFill>
        <p:spPr>
          <a:xfrm>
            <a:off x="6638400" y="1654288"/>
            <a:ext cx="2311200" cy="2039801"/>
          </a:xfrm>
          <a:custGeom>
            <a:avLst/>
            <a:gdLst>
              <a:gd name="connsiteX0" fmla="*/ 208072 w 7437597"/>
              <a:gd name="connsiteY0" fmla="*/ 0 h 4229096"/>
              <a:gd name="connsiteX1" fmla="*/ 7229525 w 7437597"/>
              <a:gd name="connsiteY1" fmla="*/ 0 h 4229096"/>
              <a:gd name="connsiteX2" fmla="*/ 7437597 w 7437597"/>
              <a:gd name="connsiteY2" fmla="*/ 208072 h 4229096"/>
              <a:gd name="connsiteX3" fmla="*/ 7437597 w 7437597"/>
              <a:gd name="connsiteY3" fmla="*/ 4021024 h 4229096"/>
              <a:gd name="connsiteX4" fmla="*/ 7229525 w 7437597"/>
              <a:gd name="connsiteY4" fmla="*/ 4229096 h 4229096"/>
              <a:gd name="connsiteX5" fmla="*/ 208072 w 7437597"/>
              <a:gd name="connsiteY5" fmla="*/ 4229096 h 4229096"/>
              <a:gd name="connsiteX6" fmla="*/ 0 w 7437597"/>
              <a:gd name="connsiteY6" fmla="*/ 4021024 h 4229096"/>
              <a:gd name="connsiteX7" fmla="*/ 0 w 7437597"/>
              <a:gd name="connsiteY7" fmla="*/ 208072 h 4229096"/>
              <a:gd name="connsiteX8" fmla="*/ 208072 w 7437597"/>
              <a:gd name="connsiteY8" fmla="*/ 0 h 422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37597" h="4229096">
                <a:moveTo>
                  <a:pt x="208072" y="0"/>
                </a:moveTo>
                <a:lnTo>
                  <a:pt x="7229525" y="0"/>
                </a:lnTo>
                <a:cubicBezTo>
                  <a:pt x="7344440" y="0"/>
                  <a:pt x="7437597" y="93157"/>
                  <a:pt x="7437597" y="208072"/>
                </a:cubicBezTo>
                <a:lnTo>
                  <a:pt x="7437597" y="4021024"/>
                </a:lnTo>
                <a:cubicBezTo>
                  <a:pt x="7437597" y="4135939"/>
                  <a:pt x="7344440" y="4229096"/>
                  <a:pt x="7229525" y="4229096"/>
                </a:cubicBezTo>
                <a:lnTo>
                  <a:pt x="208072" y="4229096"/>
                </a:lnTo>
                <a:cubicBezTo>
                  <a:pt x="93157" y="4229096"/>
                  <a:pt x="0" y="4135939"/>
                  <a:pt x="0" y="4021024"/>
                </a:cubicBezTo>
                <a:lnTo>
                  <a:pt x="0" y="208072"/>
                </a:lnTo>
                <a:cubicBezTo>
                  <a:pt x="0" y="93157"/>
                  <a:pt x="93157" y="0"/>
                  <a:pt x="208072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1F6969-57E5-4B78-C304-00D1481364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0" t="5459" r="21234" b="36247"/>
          <a:stretch/>
        </p:blipFill>
        <p:spPr>
          <a:xfrm>
            <a:off x="194400" y="1654288"/>
            <a:ext cx="6213600" cy="2998349"/>
          </a:xfrm>
          <a:prstGeom prst="rect">
            <a:avLst/>
          </a:prstGeom>
        </p:spPr>
      </p:pic>
      <p:sp>
        <p:nvSpPr>
          <p:cNvPr id="7" name="Google Shape;102;p25">
            <a:extLst>
              <a:ext uri="{FF2B5EF4-FFF2-40B4-BE49-F238E27FC236}">
                <a16:creationId xmlns:a16="http://schemas.microsoft.com/office/drawing/2014/main" id="{D711C1ED-39A7-0AF3-6E5E-A0F98BC2B9CB}"/>
              </a:ext>
            </a:extLst>
          </p:cNvPr>
          <p:cNvSpPr txBox="1"/>
          <p:nvPr/>
        </p:nvSpPr>
        <p:spPr>
          <a:xfrm>
            <a:off x="290698" y="339190"/>
            <a:ext cx="4655702" cy="12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az-Latn-AZ" sz="2400" b="0" i="0">
                <a:solidFill>
                  <a:srgbClr val="1C5F30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Əlavə olunmuş malların cart-da saxlanılması</a:t>
            </a:r>
            <a:endParaRPr lang="en-US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3402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2;p25">
            <a:extLst>
              <a:ext uri="{FF2B5EF4-FFF2-40B4-BE49-F238E27FC236}">
                <a16:creationId xmlns:a16="http://schemas.microsoft.com/office/drawing/2014/main" id="{D711C1ED-39A7-0AF3-6E5E-A0F98BC2B9CB}"/>
              </a:ext>
            </a:extLst>
          </p:cNvPr>
          <p:cNvSpPr txBox="1"/>
          <p:nvPr/>
        </p:nvSpPr>
        <p:spPr>
          <a:xfrm rot="5400000">
            <a:off x="6620899" y="2718816"/>
            <a:ext cx="3426304" cy="12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az-Latn-AZ" sz="2000" b="0" i="0">
                <a:solidFill>
                  <a:srgbClr val="1C5F30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Favorites səhifəsi</a:t>
            </a:r>
            <a:endParaRPr lang="en-US" sz="480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A0832-922F-EFF5-BBE5-357ED2E8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0" y="261900"/>
            <a:ext cx="8212800" cy="46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2;p25">
            <a:extLst>
              <a:ext uri="{FF2B5EF4-FFF2-40B4-BE49-F238E27FC236}">
                <a16:creationId xmlns:a16="http://schemas.microsoft.com/office/drawing/2014/main" id="{D711C1ED-39A7-0AF3-6E5E-A0F98BC2B9CB}"/>
              </a:ext>
            </a:extLst>
          </p:cNvPr>
          <p:cNvSpPr txBox="1"/>
          <p:nvPr/>
        </p:nvSpPr>
        <p:spPr>
          <a:xfrm>
            <a:off x="597674" y="452555"/>
            <a:ext cx="8611126" cy="12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az-Latn-AZ" sz="2400" b="0" i="0">
                <a:solidFill>
                  <a:srgbClr val="1C5F30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Bəyənilmiş malların favorites-a əlavə olunması</a:t>
            </a:r>
            <a:endParaRPr lang="en-US" sz="240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39719-BCB6-312A-2B19-355D6EAFB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7" t="16160" r="12319" b="23974"/>
          <a:stretch/>
        </p:blipFill>
        <p:spPr>
          <a:xfrm>
            <a:off x="59338" y="1444990"/>
            <a:ext cx="6802718" cy="26688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CECB3-7D7D-0174-DC35-44EA59413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881" y="2119162"/>
            <a:ext cx="2498552" cy="162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1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2;p25">
            <a:extLst>
              <a:ext uri="{FF2B5EF4-FFF2-40B4-BE49-F238E27FC236}">
                <a16:creationId xmlns:a16="http://schemas.microsoft.com/office/drawing/2014/main" id="{D711C1ED-39A7-0AF3-6E5E-A0F98BC2B9CB}"/>
              </a:ext>
            </a:extLst>
          </p:cNvPr>
          <p:cNvSpPr txBox="1"/>
          <p:nvPr/>
        </p:nvSpPr>
        <p:spPr>
          <a:xfrm>
            <a:off x="597674" y="452555"/>
            <a:ext cx="8611126" cy="66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az-Latn-AZ" sz="2400" b="0" i="0">
                <a:solidFill>
                  <a:srgbClr val="1C5F30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İstifadə olunmuş əlavə modullar</a:t>
            </a:r>
            <a:endParaRPr lang="en-US" sz="2400">
              <a:effectLst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23C077-9E52-5F2E-506D-B62F6356BDEA}"/>
              </a:ext>
            </a:extLst>
          </p:cNvPr>
          <p:cNvGrpSpPr/>
          <p:nvPr/>
        </p:nvGrpSpPr>
        <p:grpSpPr>
          <a:xfrm>
            <a:off x="597674" y="1181608"/>
            <a:ext cx="3378178" cy="404129"/>
            <a:chOff x="469720" y="1716542"/>
            <a:chExt cx="3378178" cy="4041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4AB5FAD-098D-28CC-526C-6D7B5D63E392}"/>
                </a:ext>
              </a:extLst>
            </p:cNvPr>
            <p:cNvSpPr/>
            <p:nvPr/>
          </p:nvSpPr>
          <p:spPr>
            <a:xfrm>
              <a:off x="469720" y="1716542"/>
              <a:ext cx="3378178" cy="4041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DA30E7-20F1-BC20-49F3-DA22D16B6D8F}"/>
                </a:ext>
              </a:extLst>
            </p:cNvPr>
            <p:cNvSpPr txBox="1"/>
            <p:nvPr/>
          </p:nvSpPr>
          <p:spPr>
            <a:xfrm>
              <a:off x="656580" y="1764717"/>
              <a:ext cx="27328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az-Latn-AZ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sym typeface="Arial"/>
                </a:rPr>
                <a:t>npm i macro-css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8B7C51-CD69-6C51-AFC9-02BD4A120978}"/>
              </a:ext>
            </a:extLst>
          </p:cNvPr>
          <p:cNvSpPr txBox="1"/>
          <p:nvPr/>
        </p:nvSpPr>
        <p:spPr>
          <a:xfrm>
            <a:off x="491889" y="1874261"/>
            <a:ext cx="48570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Ən çox istifadə olunan stillərin hazır kitabxanasıdır. Tətbiq etmək üçün </a:t>
            </a:r>
            <a:r>
              <a:rPr lang="az-Latn-AZ" b="0" i="0">
                <a:solidFill>
                  <a:schemeClr val="accent2">
                    <a:lumMod val="75000"/>
                  </a:schemeClr>
                </a:solidFill>
                <a:effectLst/>
                <a:latin typeface="Montserrat Medium" panose="000006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className=</a:t>
            </a:r>
            <a:r>
              <a:rPr lang="en-US" b="0" i="0">
                <a:solidFill>
                  <a:schemeClr val="accent2">
                    <a:lumMod val="75000"/>
                  </a:schemeClr>
                </a:solidFill>
                <a:effectLst/>
                <a:latin typeface="Montserrat Medium" panose="000006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az-Latn-AZ" b="0" i="0">
                <a:solidFill>
                  <a:schemeClr val="accent2">
                    <a:lumMod val="75000"/>
                  </a:schemeClr>
                </a:solidFill>
                <a:effectLst/>
                <a:latin typeface="Montserrat Medium" panose="000006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property-name</a:t>
            </a:r>
            <a:r>
              <a:rPr lang="en-US" b="0" i="0">
                <a:solidFill>
                  <a:schemeClr val="accent2">
                    <a:lumMod val="75000"/>
                  </a:schemeClr>
                </a:solidFill>
                <a:effectLst/>
                <a:latin typeface="Montserrat Medium" panose="000006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az-Latn-AZ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ərək istifadə edə bilərik.</a:t>
            </a:r>
            <a:r>
              <a:rPr lang="en-US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0D6FFB-67D1-5134-D39C-95ADBC1D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04"/>
          <a:stretch/>
        </p:blipFill>
        <p:spPr>
          <a:xfrm>
            <a:off x="174468" y="3421349"/>
            <a:ext cx="1867062" cy="1608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25D6CD-3195-ABB3-3063-054A838A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453" y="2797290"/>
            <a:ext cx="3307367" cy="22328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57AFFD-92F6-8622-0870-A638F8FB2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743" y="1585737"/>
            <a:ext cx="3307367" cy="34826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15C342-6F6C-CA0C-32D1-7021C6B81CA3}"/>
              </a:ext>
            </a:extLst>
          </p:cNvPr>
          <p:cNvSpPr txBox="1"/>
          <p:nvPr/>
        </p:nvSpPr>
        <p:spPr>
          <a:xfrm>
            <a:off x="5732743" y="1066571"/>
            <a:ext cx="3307367" cy="43088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az-Latn-AZ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  <a:sym typeface="Arial"/>
              </a:rPr>
              <a:t>Daha çoxu üçün </a:t>
            </a:r>
            <a:r>
              <a:rPr kumimoji="0" lang="az-Latn-AZ" sz="1100" b="0" i="0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Arial" panose="020B0604020202020204" pitchFamily="34" charset="0"/>
                <a:cs typeface="Arial" panose="020B0604020202020204" pitchFamily="34" charset="0"/>
                <a:sym typeface="Arial"/>
              </a:rPr>
              <a:t>https://github.com/Archakov06/macro-css</a:t>
            </a:r>
            <a:endParaRPr lang="en-US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86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05BC92-B61B-F3D4-FED5-56EE55A71636}"/>
              </a:ext>
            </a:extLst>
          </p:cNvPr>
          <p:cNvSpPr/>
          <p:nvPr/>
        </p:nvSpPr>
        <p:spPr>
          <a:xfrm>
            <a:off x="527196" y="598109"/>
            <a:ext cx="8089607" cy="394728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26"/>
          <p:cNvSpPr txBox="1"/>
          <p:nvPr/>
        </p:nvSpPr>
        <p:spPr>
          <a:xfrm>
            <a:off x="1212522" y="1881897"/>
            <a:ext cx="8089607" cy="137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3600" b="0" i="0" u="none" strike="noStrike" cap="none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Diqqətiniz üçün təşəkkürlər!</a:t>
            </a:r>
            <a:endParaRPr sz="2000" b="0" i="0" u="none" strike="noStrike" cap="none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7997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/>
        </p:nvSpPr>
        <p:spPr>
          <a:xfrm>
            <a:off x="360000" y="360000"/>
            <a:ext cx="8424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az-Latn" sz="36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 </a:t>
            </a:r>
            <a:r>
              <a:rPr lang="az-Latn-AZ" sz="36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layihədə istifadə etdiklərim:</a:t>
            </a:r>
            <a:endParaRPr sz="3600" b="0" i="0" u="none" strike="noStrike" cap="none">
              <a:solidFill>
                <a:schemeClr val="accent4">
                  <a:lumMod val="50000"/>
                </a:schemeClr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360000" y="1143600"/>
            <a:ext cx="7245600" cy="3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az-Latn-AZ" sz="2400">
                <a:latin typeface="Montserrat"/>
                <a:ea typeface="Montserrat"/>
                <a:cs typeface="Montserrat"/>
                <a:sym typeface="Montserrat"/>
              </a:rPr>
              <a:t>React js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, HTML/CSS, JS</a:t>
            </a: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Still</a:t>
            </a:r>
            <a:r>
              <a:rPr lang="az-Latn-AZ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ər üçün SASS/SCSS və SCSS modulları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az-Latn-AZ" sz="2400">
                <a:latin typeface="Montserrat"/>
                <a:ea typeface="Montserrat"/>
                <a:cs typeface="Montserrat"/>
                <a:sym typeface="Montserrat"/>
              </a:rPr>
              <a:t>Axios, react-router-dom, node-sass</a:t>
            </a:r>
            <a:endParaRPr lang="en-US"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az-Latn-AZ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Macro-css adlı kitabxana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az-Latn-AZ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Mock AP</a:t>
            </a:r>
            <a:r>
              <a:rPr lang="en-US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 lang="az-Latn-AZ" sz="2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az-Latn-AZ" sz="2400">
                <a:latin typeface="Montserrat"/>
                <a:ea typeface="Montserrat"/>
                <a:cs typeface="Montserrat"/>
                <a:sym typeface="Montserrat"/>
              </a:rPr>
              <a:t>Visual Studio Code </a:t>
            </a: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4794B9D-1877-E7C5-603A-2E5EA8553586}"/>
              </a:ext>
            </a:extLst>
          </p:cNvPr>
          <p:cNvGrpSpPr/>
          <p:nvPr/>
        </p:nvGrpSpPr>
        <p:grpSpPr>
          <a:xfrm>
            <a:off x="85450" y="119705"/>
            <a:ext cx="6172944" cy="4706678"/>
            <a:chOff x="2172560" y="-240632"/>
            <a:chExt cx="5445148" cy="41517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74E0BD-A95C-1740-0EEE-31CA1ABC1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2560" y="-240632"/>
              <a:ext cx="5445148" cy="30628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1C0D9F-7D43-A080-462C-261C07144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2560" y="848227"/>
              <a:ext cx="5445148" cy="3062896"/>
            </a:xfrm>
            <a:prstGeom prst="rect">
              <a:avLst/>
            </a:prstGeom>
          </p:spPr>
        </p:pic>
      </p:grpSp>
      <p:sp>
        <p:nvSpPr>
          <p:cNvPr id="102" name="Google Shape;102;p25"/>
          <p:cNvSpPr txBox="1"/>
          <p:nvPr/>
        </p:nvSpPr>
        <p:spPr>
          <a:xfrm rot="5400000">
            <a:off x="5884412" y="1860191"/>
            <a:ext cx="3426304" cy="12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36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Səhifəmin ilk görünüşü</a:t>
            </a:r>
            <a:endParaRPr sz="2000" b="0" i="0" u="none" strike="noStrike" cap="none">
              <a:solidFill>
                <a:schemeClr val="accent4">
                  <a:lumMod val="5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/>
        </p:nvSpPr>
        <p:spPr>
          <a:xfrm>
            <a:off x="368800" y="360000"/>
            <a:ext cx="7838700" cy="86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48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İlk addımlar</a:t>
            </a:r>
            <a:r>
              <a:rPr lang="az-Latn" sz="30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br>
              <a:rPr lang="az-Latn" sz="30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az-Latn" sz="30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000" b="0" i="0" u="none" strike="noStrike" cap="none">
              <a:solidFill>
                <a:schemeClr val="accent4">
                  <a:lumMod val="5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" name="Google Shape;97;p24"/>
          <p:cNvSpPr txBox="1"/>
          <p:nvPr/>
        </p:nvSpPr>
        <p:spPr>
          <a:xfrm>
            <a:off x="650683" y="1341091"/>
            <a:ext cx="7628100" cy="86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Visual Studioda React layihəsi yartamaq və işə salmaq  üçün terminalda bəzi əmrləri yazmalıyıq </a:t>
            </a:r>
            <a:r>
              <a:rPr lang="az-Lat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9E276-F3F2-586F-5021-E6F7CC7BB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" t="11666" r="833" b="10771"/>
          <a:stretch/>
        </p:blipFill>
        <p:spPr>
          <a:xfrm>
            <a:off x="639807" y="2322182"/>
            <a:ext cx="7296686" cy="1101170"/>
          </a:xfrm>
          <a:prstGeom prst="rect">
            <a:avLst/>
          </a:prstGeom>
        </p:spPr>
      </p:pic>
      <p:sp>
        <p:nvSpPr>
          <p:cNvPr id="8" name="Google Shape;97;p24">
            <a:extLst>
              <a:ext uri="{FF2B5EF4-FFF2-40B4-BE49-F238E27FC236}">
                <a16:creationId xmlns:a16="http://schemas.microsoft.com/office/drawing/2014/main" id="{4ECD50A3-7530-D2A6-10F3-DD273AD88111}"/>
              </a:ext>
            </a:extLst>
          </p:cNvPr>
          <p:cNvSpPr txBox="1"/>
          <p:nvPr/>
        </p:nvSpPr>
        <p:spPr>
          <a:xfrm>
            <a:off x="650683" y="3630897"/>
            <a:ext cx="7628100" cy="86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z-Latn-AZ" sz="1800" b="1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npx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 vasitəsilə yaratdığımız react faylının qovluğuna </a:t>
            </a:r>
            <a:r>
              <a:rPr lang="az-Latn-AZ" sz="1800" b="1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cd my-app 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əmri ilə keçib </a:t>
            </a:r>
            <a:r>
              <a:rPr lang="az-Latn-AZ" sz="1800" b="1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npm start 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yazaraq layihəni br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auzerd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ə başladırıq.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/>
        </p:nvSpPr>
        <p:spPr>
          <a:xfrm>
            <a:off x="368800" y="360000"/>
            <a:ext cx="8266436" cy="86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48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ExtraBold"/>
                <a:cs typeface="Montserrat ExtraBold"/>
                <a:sym typeface="Montserrat Black"/>
              </a:rPr>
              <a:t>Səhifənin fayl strukturu</a:t>
            </a:r>
            <a:br>
              <a:rPr lang="az-Latn" sz="30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az-Latn" sz="30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000" b="0" i="0" u="none" strike="noStrike" cap="none">
              <a:solidFill>
                <a:schemeClr val="accent4">
                  <a:lumMod val="5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" name="Google Shape;97;p24"/>
          <p:cNvSpPr txBox="1"/>
          <p:nvPr/>
        </p:nvSpPr>
        <p:spPr>
          <a:xfrm>
            <a:off x="5217317" y="1538747"/>
            <a:ext cx="3924223" cy="275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əhifəni 3 əsas komponentə böldüm.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az-Latn-AZ"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z-Latn-AZ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Əlavə olaraq özündə digər səhifələri saxlayan </a:t>
            </a:r>
            <a:r>
              <a:rPr lang="az-Latn-AZ" sz="1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Pag</a:t>
            </a:r>
            <a:r>
              <a:rPr lang="az-Latn-AZ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es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 qovluğu yaratdım.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az-Latn-AZ"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9FA3A-4576-0D0B-77F2-92339B917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95" b="46667"/>
          <a:stretch/>
        </p:blipFill>
        <p:spPr>
          <a:xfrm>
            <a:off x="231365" y="1261612"/>
            <a:ext cx="2284954" cy="258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414DC-D375-3D7E-F445-D5B835CAC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00" b="1731"/>
          <a:stretch/>
        </p:blipFill>
        <p:spPr>
          <a:xfrm>
            <a:off x="2709063" y="1223783"/>
            <a:ext cx="2178006" cy="2654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159A6B-A2E5-F0A7-5D2C-F11E6C7C54B6}"/>
              </a:ext>
            </a:extLst>
          </p:cNvPr>
          <p:cNvSpPr txBox="1"/>
          <p:nvPr/>
        </p:nvSpPr>
        <p:spPr>
          <a:xfrm>
            <a:off x="1122375" y="3946449"/>
            <a:ext cx="470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az-Latn-AZ" sz="1800" b="1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1                                         2</a:t>
            </a:r>
            <a:endParaRPr lang="en-US" b="1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2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/>
        </p:nvSpPr>
        <p:spPr>
          <a:xfrm>
            <a:off x="397169" y="263209"/>
            <a:ext cx="8089607" cy="88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3600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"/>
                <a:cs typeface="Montserrat"/>
                <a:sym typeface="Montserrat Black"/>
              </a:rPr>
              <a:t>Mock AP</a:t>
            </a:r>
            <a:r>
              <a:rPr lang="en-US" sz="3600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"/>
                <a:cs typeface="Montserrat"/>
                <a:sym typeface="Montserrat Black"/>
              </a:rPr>
              <a:t>I</a:t>
            </a:r>
            <a:endParaRPr sz="2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DF21B-5899-F316-A749-2DB5AFD05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37" r="52155" b="5790"/>
          <a:stretch/>
        </p:blipFill>
        <p:spPr>
          <a:xfrm>
            <a:off x="67047" y="1241503"/>
            <a:ext cx="4374925" cy="248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B3804-AC63-78CA-AA31-D89186643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1046"/>
            <a:ext cx="9144000" cy="539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E58F84-CC3E-4D5C-7833-52A09ED82110}"/>
              </a:ext>
            </a:extLst>
          </p:cNvPr>
          <p:cNvSpPr txBox="1"/>
          <p:nvPr/>
        </p:nvSpPr>
        <p:spPr>
          <a:xfrm>
            <a:off x="307800" y="3726398"/>
            <a:ext cx="47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Montserrat" panose="00000500000000000000" pitchFamily="2" charset="0"/>
              </a:rPr>
              <a:t>items-d</a:t>
            </a:r>
            <a:r>
              <a:rPr lang="az-Latn-AZ" sz="1600">
                <a:latin typeface="Montserrat" panose="00000500000000000000" pitchFamily="2" charset="0"/>
              </a:rPr>
              <a:t>ə saxlanılan verilənlər:</a:t>
            </a:r>
            <a:endParaRPr lang="en-US" sz="1600"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16708-A883-A8D9-2034-160DD3EEAE9A}"/>
              </a:ext>
            </a:extLst>
          </p:cNvPr>
          <p:cNvSpPr txBox="1"/>
          <p:nvPr/>
        </p:nvSpPr>
        <p:spPr>
          <a:xfrm>
            <a:off x="2660400" y="2279362"/>
            <a:ext cx="470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>
                <a:latin typeface="Montserrat" panose="00000500000000000000" pitchFamily="2" charset="0"/>
              </a:rPr>
              <a:t>cart - əlavə edilmiş malları saxlamaq üçündür;</a:t>
            </a:r>
            <a:endParaRPr lang="en-US" sz="1600"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6CADA-39B2-6592-8050-79A0929DB7CA}"/>
              </a:ext>
            </a:extLst>
          </p:cNvPr>
          <p:cNvSpPr txBox="1"/>
          <p:nvPr/>
        </p:nvSpPr>
        <p:spPr>
          <a:xfrm>
            <a:off x="2660400" y="2930231"/>
            <a:ext cx="470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>
                <a:latin typeface="Montserrat" panose="00000500000000000000" pitchFamily="2" charset="0"/>
              </a:rPr>
              <a:t>favorites – bəyənilmiş malları saxlamaq üçündür.</a:t>
            </a:r>
            <a:endParaRPr lang="en-US" sz="160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7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/>
        </p:nvSpPr>
        <p:spPr>
          <a:xfrm>
            <a:off x="359999" y="359717"/>
            <a:ext cx="8089607" cy="137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36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Ən əsas komponentimiz - Card</a:t>
            </a:r>
            <a:endParaRPr sz="3600" b="0" i="0" u="none" strike="noStrike" cap="none">
              <a:solidFill>
                <a:schemeClr val="accent4">
                  <a:lumMod val="50000"/>
                </a:schemeClr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09DA7F-E2B9-E1B9-4DB4-E05EA370AEEA}"/>
              </a:ext>
            </a:extLst>
          </p:cNvPr>
          <p:cNvGrpSpPr/>
          <p:nvPr/>
        </p:nvGrpSpPr>
        <p:grpSpPr>
          <a:xfrm>
            <a:off x="5122015" y="925878"/>
            <a:ext cx="3513221" cy="3947282"/>
            <a:chOff x="1313161" y="836501"/>
            <a:chExt cx="3513221" cy="39472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05BC92-B61B-F3D4-FED5-56EE55A71636}"/>
                </a:ext>
              </a:extLst>
            </p:cNvPr>
            <p:cNvSpPr/>
            <p:nvPr/>
          </p:nvSpPr>
          <p:spPr>
            <a:xfrm>
              <a:off x="1313161" y="836501"/>
              <a:ext cx="3513221" cy="394728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4768F7-59A5-A43F-D9C4-287EDD1E6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571" t="16760" r="28514" b="12440"/>
            <a:stretch/>
          </p:blipFill>
          <p:spPr>
            <a:xfrm>
              <a:off x="1653482" y="992819"/>
              <a:ext cx="2832577" cy="36346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CBBD7A3-A3FB-914B-5871-49B4D3643589}"/>
              </a:ext>
            </a:extLst>
          </p:cNvPr>
          <p:cNvSpPr txBox="1"/>
          <p:nvPr/>
        </p:nvSpPr>
        <p:spPr>
          <a:xfrm>
            <a:off x="454770" y="1205722"/>
            <a:ext cx="4393718" cy="3387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3 əsas xüsusiyyəti var:</a:t>
            </a:r>
          </a:p>
          <a:p>
            <a:pPr marL="285750" marR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z-Latn-AZ" sz="1800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imgUrl</a:t>
            </a:r>
            <a:endParaRPr lang="en-US" sz="1800" b="0" i="0">
              <a:solidFill>
                <a:srgbClr val="000000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285750" marR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z-Latn-AZ" sz="180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title</a:t>
            </a:r>
            <a:endParaRPr lang="en-US" sz="1800" b="0" i="0">
              <a:solidFill>
                <a:srgbClr val="000000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285750" marR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z-Latn-AZ" sz="180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p</a:t>
            </a:r>
            <a:r>
              <a:rPr lang="az-Latn-AZ" sz="1800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rice</a:t>
            </a:r>
          </a:p>
          <a:p>
            <a:pPr marL="285750" marR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az-Latn-AZ" sz="180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R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az-Latn-AZ" sz="1800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Əlavə olaraq hər bir Card komponenti unikal id-yə malikdir.</a:t>
            </a:r>
          </a:p>
          <a:p>
            <a:pPr marR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en-US" sz="1800" b="0" i="0">
              <a:solidFill>
                <a:srgbClr val="000000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/>
        </p:nvSpPr>
        <p:spPr>
          <a:xfrm>
            <a:off x="368799" y="360000"/>
            <a:ext cx="8630821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az-Latn-AZ" sz="32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İstifadə etdiyim React kitabxanları</a:t>
            </a:r>
            <a:endParaRPr sz="2000" b="0" i="0" u="none" strike="noStrike" cap="none">
              <a:solidFill>
                <a:schemeClr val="accent4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1C10A-85F8-4A60-9A29-BCA55A1C914F}"/>
              </a:ext>
            </a:extLst>
          </p:cNvPr>
          <p:cNvSpPr txBox="1"/>
          <p:nvPr/>
        </p:nvSpPr>
        <p:spPr>
          <a:xfrm>
            <a:off x="77346" y="761000"/>
            <a:ext cx="4706066" cy="38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az-Latn-AZ" sz="1800" b="0" i="0" u="none" strike="noStrike" kern="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 Və onların quraşdırılması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385442-A52F-2027-058F-10169E6F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2" y="1254694"/>
            <a:ext cx="3657917" cy="6096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9CD785-C0E7-60F3-FC72-42C3A80C1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72" y="3610652"/>
            <a:ext cx="3787468" cy="5563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C7B2D4-3D24-BEF3-3475-B0135512F8CF}"/>
              </a:ext>
            </a:extLst>
          </p:cNvPr>
          <p:cNvSpPr txBox="1"/>
          <p:nvPr/>
        </p:nvSpPr>
        <p:spPr>
          <a:xfrm>
            <a:off x="368799" y="1840077"/>
            <a:ext cx="543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>
                <a:latin typeface="Montserrat" panose="00000500000000000000" pitchFamily="2" charset="0"/>
              </a:rPr>
              <a:t>SCSS dən istifadə edə bilmək üçün node-sass quraşdırırıq;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4CDF8-3602-58D6-019C-A3ADB76AF55C}"/>
              </a:ext>
            </a:extLst>
          </p:cNvPr>
          <p:cNvSpPr txBox="1"/>
          <p:nvPr/>
        </p:nvSpPr>
        <p:spPr>
          <a:xfrm>
            <a:off x="310312" y="2990902"/>
            <a:ext cx="5234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>
                <a:latin typeface="Montserrat" panose="00000500000000000000" pitchFamily="2" charset="0"/>
              </a:rPr>
              <a:t>Routerdən istifadə üçün react-router-domu quraşdırrıq;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E2281-E5E5-8634-60AB-5497DF4DD514}"/>
              </a:ext>
            </a:extLst>
          </p:cNvPr>
          <p:cNvSpPr txBox="1"/>
          <p:nvPr/>
        </p:nvSpPr>
        <p:spPr>
          <a:xfrm>
            <a:off x="310312" y="4145639"/>
            <a:ext cx="7250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>
                <a:latin typeface="Montserrat" panose="00000500000000000000" pitchFamily="2" charset="0"/>
              </a:rPr>
              <a:t>Fetch sorğuları əvəzinə axios sorğular göndətmək üçün də axiosu quraşdırırıq.</a:t>
            </a:r>
            <a:endParaRPr lang="en-US"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6ADE3-BCC6-8C25-5A5F-F478A7E5D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67" y="2459827"/>
            <a:ext cx="3543607" cy="502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43E7E4-2F2C-7C24-F431-C4E340F47467}"/>
              </a:ext>
            </a:extLst>
          </p:cNvPr>
          <p:cNvSpPr txBox="1"/>
          <p:nvPr/>
        </p:nvSpPr>
        <p:spPr>
          <a:xfrm>
            <a:off x="3832374" y="2476224"/>
            <a:ext cx="4703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z-Latn-AZ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(Ən son versiyasında işləmədiyi üçün bu versiyasını yüklədim) 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31AF7-E31C-AF20-8C31-28E6B062C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4"/>
          <a:stretch/>
        </p:blipFill>
        <p:spPr>
          <a:xfrm>
            <a:off x="50403" y="422104"/>
            <a:ext cx="7437597" cy="4229096"/>
          </a:xfrm>
          <a:custGeom>
            <a:avLst/>
            <a:gdLst>
              <a:gd name="connsiteX0" fmla="*/ 208072 w 7437597"/>
              <a:gd name="connsiteY0" fmla="*/ 0 h 4229096"/>
              <a:gd name="connsiteX1" fmla="*/ 7229525 w 7437597"/>
              <a:gd name="connsiteY1" fmla="*/ 0 h 4229096"/>
              <a:gd name="connsiteX2" fmla="*/ 7437597 w 7437597"/>
              <a:gd name="connsiteY2" fmla="*/ 208072 h 4229096"/>
              <a:gd name="connsiteX3" fmla="*/ 7437597 w 7437597"/>
              <a:gd name="connsiteY3" fmla="*/ 4021024 h 4229096"/>
              <a:gd name="connsiteX4" fmla="*/ 7229525 w 7437597"/>
              <a:gd name="connsiteY4" fmla="*/ 4229096 h 4229096"/>
              <a:gd name="connsiteX5" fmla="*/ 208072 w 7437597"/>
              <a:gd name="connsiteY5" fmla="*/ 4229096 h 4229096"/>
              <a:gd name="connsiteX6" fmla="*/ 0 w 7437597"/>
              <a:gd name="connsiteY6" fmla="*/ 4021024 h 4229096"/>
              <a:gd name="connsiteX7" fmla="*/ 0 w 7437597"/>
              <a:gd name="connsiteY7" fmla="*/ 208072 h 4229096"/>
              <a:gd name="connsiteX8" fmla="*/ 208072 w 7437597"/>
              <a:gd name="connsiteY8" fmla="*/ 0 h 422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37597" h="4229096">
                <a:moveTo>
                  <a:pt x="208072" y="0"/>
                </a:moveTo>
                <a:lnTo>
                  <a:pt x="7229525" y="0"/>
                </a:lnTo>
                <a:cubicBezTo>
                  <a:pt x="7344440" y="0"/>
                  <a:pt x="7437597" y="93157"/>
                  <a:pt x="7437597" y="208072"/>
                </a:cubicBezTo>
                <a:lnTo>
                  <a:pt x="7437597" y="4021024"/>
                </a:lnTo>
                <a:cubicBezTo>
                  <a:pt x="7437597" y="4135939"/>
                  <a:pt x="7344440" y="4229096"/>
                  <a:pt x="7229525" y="4229096"/>
                </a:cubicBezTo>
                <a:lnTo>
                  <a:pt x="208072" y="4229096"/>
                </a:lnTo>
                <a:cubicBezTo>
                  <a:pt x="93157" y="4229096"/>
                  <a:pt x="0" y="4135939"/>
                  <a:pt x="0" y="4021024"/>
                </a:cubicBezTo>
                <a:lnTo>
                  <a:pt x="0" y="208072"/>
                </a:lnTo>
                <a:cubicBezTo>
                  <a:pt x="0" y="93157"/>
                  <a:pt x="93157" y="0"/>
                  <a:pt x="208072" y="0"/>
                </a:cubicBezTo>
                <a:close/>
              </a:path>
            </a:pathLst>
          </a:custGeom>
        </p:spPr>
      </p:pic>
      <p:sp>
        <p:nvSpPr>
          <p:cNvPr id="7" name="Google Shape;102;p25">
            <a:extLst>
              <a:ext uri="{FF2B5EF4-FFF2-40B4-BE49-F238E27FC236}">
                <a16:creationId xmlns:a16="http://schemas.microsoft.com/office/drawing/2014/main" id="{D711C1ED-39A7-0AF3-6E5E-A0F98BC2B9CB}"/>
              </a:ext>
            </a:extLst>
          </p:cNvPr>
          <p:cNvSpPr txBox="1"/>
          <p:nvPr/>
        </p:nvSpPr>
        <p:spPr>
          <a:xfrm rot="5400000">
            <a:off x="6054396" y="2076201"/>
            <a:ext cx="3426304" cy="12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az-Latn-AZ" sz="2400" b="0" i="0">
                <a:solidFill>
                  <a:srgbClr val="1C5F30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Səbətin görünüşü</a:t>
            </a:r>
            <a:endParaRPr lang="en-US" sz="5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1836204"/>
      </p:ext>
    </p:extLst>
  </p:cSld>
  <p:clrMapOvr>
    <a:masterClrMapping/>
  </p:clrMapOvr>
</p:sld>
</file>

<file path=ppt/theme/theme1.xml><?xml version="1.0" encoding="utf-8"?>
<a:theme xmlns:a="http://schemas.openxmlformats.org/drawingml/2006/main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goritmika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267</Words>
  <Application>Microsoft Office PowerPoint</Application>
  <PresentationFormat>On-screen Show (16:9)</PresentationFormat>
  <Paragraphs>47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Roboto Light</vt:lpstr>
      <vt:lpstr>Montserrat</vt:lpstr>
      <vt:lpstr>Roboto</vt:lpstr>
      <vt:lpstr>Consolas</vt:lpstr>
      <vt:lpstr>Montserrat Black</vt:lpstr>
      <vt:lpstr>Helvetica Neue Light</vt:lpstr>
      <vt:lpstr>Arial</vt:lpstr>
      <vt:lpstr>Montserrat SemiBold</vt:lpstr>
      <vt:lpstr>Montserrat Medium</vt:lpstr>
      <vt:lpstr>Open Sans</vt:lpstr>
      <vt:lpstr>Montserrat ExtraBold</vt:lpstr>
      <vt:lpstr>algoritmika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gulzar aydemirova</dc:creator>
  <cp:lastModifiedBy>gulzar aydemirova</cp:lastModifiedBy>
  <cp:revision>4</cp:revision>
  <dcterms:modified xsi:type="dcterms:W3CDTF">2022-12-28T08:17:56Z</dcterms:modified>
</cp:coreProperties>
</file>